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  <p:sldMasterId id="2147483743" r:id="rId2"/>
    <p:sldMasterId id="2147483755" r:id="rId3"/>
  </p:sldMasterIdLst>
  <p:notesMasterIdLst>
    <p:notesMasterId r:id="rId39"/>
  </p:notesMasterIdLst>
  <p:sldIdLst>
    <p:sldId id="256" r:id="rId4"/>
    <p:sldId id="257" r:id="rId5"/>
    <p:sldId id="295" r:id="rId6"/>
    <p:sldId id="352" r:id="rId7"/>
    <p:sldId id="330" r:id="rId8"/>
    <p:sldId id="336" r:id="rId9"/>
    <p:sldId id="323" r:id="rId10"/>
    <p:sldId id="291" r:id="rId11"/>
    <p:sldId id="309" r:id="rId12"/>
    <p:sldId id="329" r:id="rId13"/>
    <p:sldId id="335" r:id="rId14"/>
    <p:sldId id="332" r:id="rId15"/>
    <p:sldId id="333" r:id="rId16"/>
    <p:sldId id="334" r:id="rId17"/>
    <p:sldId id="343" r:id="rId18"/>
    <p:sldId id="337" r:id="rId19"/>
    <p:sldId id="338" r:id="rId20"/>
    <p:sldId id="339" r:id="rId21"/>
    <p:sldId id="344" r:id="rId22"/>
    <p:sldId id="340" r:id="rId23"/>
    <p:sldId id="341" r:id="rId24"/>
    <p:sldId id="348" r:id="rId25"/>
    <p:sldId id="345" r:id="rId26"/>
    <p:sldId id="351" r:id="rId27"/>
    <p:sldId id="354" r:id="rId28"/>
    <p:sldId id="353" r:id="rId29"/>
    <p:sldId id="355" r:id="rId30"/>
    <p:sldId id="356" r:id="rId31"/>
    <p:sldId id="357" r:id="rId32"/>
    <p:sldId id="358" r:id="rId33"/>
    <p:sldId id="359" r:id="rId34"/>
    <p:sldId id="350" r:id="rId35"/>
    <p:sldId id="347" r:id="rId36"/>
    <p:sldId id="319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5" autoAdjust="0"/>
    <p:restoredTop sz="91571" autoAdjust="0"/>
  </p:normalViewPr>
  <p:slideViewPr>
    <p:cSldViewPr snapToGrid="0">
      <p:cViewPr varScale="1">
        <p:scale>
          <a:sx n="48" d="100"/>
          <a:sy n="48" d="100"/>
        </p:scale>
        <p:origin x="36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EBC1B-159A-4D51-A1C5-5467A1CFB4E5}" type="datetimeFigureOut">
              <a:rPr lang="de-CH" smtClean="0"/>
              <a:t>10.04.2018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3BCC5-7CCA-45E0-AB4A-49099C6DCF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198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a00015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Ich begrüsse euch zur Abschlusspräsentation meiner Vertiefungsarbeit2</a:t>
            </a:r>
            <a:r>
              <a:rPr lang="de-CH" baseline="0" dirty="0"/>
              <a:t> mit dem Titel «Secure &amp; Reliable Data Communication </a:t>
            </a:r>
            <a:r>
              <a:rPr lang="de-CH" baseline="0" dirty="0" err="1"/>
              <a:t>for</a:t>
            </a:r>
            <a:r>
              <a:rPr lang="de-CH" baseline="0" dirty="0"/>
              <a:t> Robotics»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086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850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63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1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732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24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Normalerweise braucht eine Queue Operation ca. 10 </a:t>
            </a:r>
            <a:r>
              <a:rPr lang="de-CH" dirty="0" err="1"/>
              <a:t>us</a:t>
            </a:r>
            <a:r>
              <a:rPr lang="de-CH" dirty="0"/>
              <a:t>, manchmal </a:t>
            </a:r>
            <a:r>
              <a:rPr lang="de-CH" dirty="0" err="1"/>
              <a:t>blokiert</a:t>
            </a:r>
            <a:r>
              <a:rPr lang="de-CH" dirty="0"/>
              <a:t> sie aber mehrere </a:t>
            </a:r>
            <a:r>
              <a:rPr lang="de-CH" dirty="0" err="1"/>
              <a:t>millisekunden</a:t>
            </a:r>
            <a:r>
              <a:rPr lang="de-CH" dirty="0"/>
              <a:t>! Durchschnittlich ca. 5ms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781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 buffers are an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RTOS task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RTOS task, and interrupt to task communication primitives. Unlike most other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FreeRTOS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communications primitives, they are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optimised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single reader single writer scenarios, such as passing data from an interrupt service routine to a task, or from one microcontroller core to another on dual core CPUs. Data is passed by copy - the data is copied into the buffer by the sender and out of the buffer by the read. Stream buffers pass a continuous stream of bytes. Message buffers pass variable sized but discrete messages. Message buffers use stream buffers for data transfer.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107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[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codeword</a:t>
            </a:r>
            <a:r>
              <a:rPr lang="de-CH" dirty="0"/>
              <a:t>, </a:t>
            </a:r>
            <a:r>
              <a:rPr lang="de-CH" dirty="0" err="1"/>
              <a:t>dimension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, min </a:t>
            </a:r>
            <a:r>
              <a:rPr lang="de-CH" dirty="0" err="1"/>
              <a:t>hamming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codewords</a:t>
            </a:r>
            <a:r>
              <a:rPr lang="de-CH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87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[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codeword</a:t>
            </a:r>
            <a:r>
              <a:rPr lang="de-CH" dirty="0"/>
              <a:t>, </a:t>
            </a:r>
            <a:r>
              <a:rPr lang="de-CH" dirty="0" err="1"/>
              <a:t>dimension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, min </a:t>
            </a:r>
            <a:r>
              <a:rPr lang="de-CH" dirty="0" err="1"/>
              <a:t>hamming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codewords</a:t>
            </a:r>
            <a:r>
              <a:rPr lang="de-CH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55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Ablauf der Präsentation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814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2 -&gt; UAV 1: </a:t>
            </a:r>
            <a:r>
              <a:rPr lang="de-CH" dirty="0" err="1"/>
              <a:t>Ack</a:t>
            </a:r>
            <a:r>
              <a:rPr lang="de-CH" dirty="0"/>
              <a:t> Paket 1UAV 1 --&gt; UAV 2: Paket 2UAV 1 --&gt; UAV 2: Paket 2UAV 1 -&gt; UAV 2: Paket 2UAV 2 -&gt; UAV 1: </a:t>
            </a:r>
            <a:r>
              <a:rPr lang="de-CH" dirty="0" err="1"/>
              <a:t>Ack</a:t>
            </a:r>
            <a:r>
              <a:rPr lang="de-CH" dirty="0"/>
              <a:t> Paket 2UAV 1 -&gt; UAV 2: Paket 3UAV 2 -&gt; UAV 1: </a:t>
            </a:r>
            <a:r>
              <a:rPr lang="de-CH" dirty="0" err="1"/>
              <a:t>Ack</a:t>
            </a:r>
            <a:r>
              <a:rPr lang="de-CH" dirty="0"/>
              <a:t>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047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1 -&gt; UAV 2: Paket 2UAV 2 -&gt; UAV 1: </a:t>
            </a:r>
            <a:r>
              <a:rPr lang="de-CH" dirty="0" err="1"/>
              <a:t>Ack</a:t>
            </a:r>
            <a:r>
              <a:rPr lang="de-CH" dirty="0"/>
              <a:t> Paket 1UAV 2 -&gt; UAV 1: </a:t>
            </a:r>
            <a:r>
              <a:rPr lang="de-CH" dirty="0" err="1"/>
              <a:t>Ack</a:t>
            </a:r>
            <a:r>
              <a:rPr lang="de-CH" dirty="0"/>
              <a:t> Paket 2UAV 1 --&gt; UAV 2: Paket 3UAV 1 -&gt; UAV 2: Paket 4UAV 1 -&gt; UAV 2: Paket 5UAV 2 -&gt; UAV 1: </a:t>
            </a:r>
            <a:r>
              <a:rPr lang="de-CH" dirty="0" err="1"/>
              <a:t>Ack</a:t>
            </a:r>
            <a:r>
              <a:rPr lang="de-CH" dirty="0"/>
              <a:t> Paket 4UAV 2 -&gt; UAV 1: </a:t>
            </a:r>
            <a:r>
              <a:rPr lang="de-CH" dirty="0" err="1"/>
              <a:t>Ack</a:t>
            </a:r>
            <a:r>
              <a:rPr lang="de-CH" dirty="0"/>
              <a:t> Paket 5UAV 1 -&gt; UAV 2: Paket 3UAV 2 -&gt; UAV 1: </a:t>
            </a:r>
            <a:r>
              <a:rPr lang="de-CH" dirty="0" err="1"/>
              <a:t>Ack</a:t>
            </a:r>
            <a:r>
              <a:rPr lang="de-CH" dirty="0"/>
              <a:t>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842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1 -&gt; UAV 2: Paket 2UAV 1 --&gt; UAV 2: Paket 3UAV 1 -&gt; UAV 2: Paket 4UAV 2 -&gt; UAV 1: </a:t>
            </a:r>
            <a:r>
              <a:rPr lang="de-CH" dirty="0" err="1"/>
              <a:t>Resend</a:t>
            </a:r>
            <a:r>
              <a:rPr lang="de-CH" dirty="0"/>
              <a:t> Paket 3UAV 1 -&gt; UAV 2: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3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Encryption Support siehe Manual https://www.nxp.com/docs/en/data-sheet/K64P144M120SF5.pdf S.1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438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Frequency</a:t>
            </a:r>
            <a:r>
              <a:rPr lang="en-US" dirty="0"/>
              <a:t>-</a:t>
            </a:r>
            <a:r>
              <a:rPr lang="en-US" b="1" dirty="0"/>
              <a:t>hopping spread spectrum</a:t>
            </a:r>
            <a:r>
              <a:rPr lang="en-US" dirty="0"/>
              <a:t> (FHSS) is a method of transmitting radio signals by rapidly switching a carrier among many </a:t>
            </a:r>
            <a:r>
              <a:rPr lang="en-US" b="1" dirty="0"/>
              <a:t>frequency</a:t>
            </a:r>
            <a:r>
              <a:rPr lang="en-US" dirty="0"/>
              <a:t> channels, using a pseudorandom sequence known to both transmitter and receiver. ... FHSS is a wireless technology that spreads its signal over rapidly changing </a:t>
            </a:r>
            <a:r>
              <a:rPr lang="en-US" b="1" dirty="0"/>
              <a:t>frequencies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46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Serial Switch = Flexible Plattform die dank mehreren möglichen </a:t>
            </a:r>
            <a:r>
              <a:rPr lang="de-CH" dirty="0" err="1"/>
              <a:t>Versandskanälen</a:t>
            </a:r>
            <a:r>
              <a:rPr lang="de-CH" dirty="0"/>
              <a:t> Daten zuverlässig übermittelt.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Wenn ein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Nimmt Rohdaten entgegen in Form von Bytes, verpackt sie und versendet sie über konfigurierten Kanal -&gt; entpacken, Rohdaten ausgeben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UAV = </a:t>
            </a:r>
            <a:r>
              <a:rPr lang="de-CH" dirty="0" err="1"/>
              <a:t>unmaned</a:t>
            </a:r>
            <a:r>
              <a:rPr lang="de-CH" dirty="0"/>
              <a:t> </a:t>
            </a:r>
            <a:r>
              <a:rPr lang="de-CH" dirty="0" err="1"/>
              <a:t>aerial</a:t>
            </a:r>
            <a:r>
              <a:rPr lang="de-CH" dirty="0"/>
              <a:t> </a:t>
            </a:r>
            <a:r>
              <a:rPr lang="de-CH" dirty="0" err="1"/>
              <a:t>vehicle</a:t>
            </a:r>
            <a:endParaRPr lang="de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Konfigurierbar: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Baudraten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Auf welchem Kanal werden sie ans Modem weitergegeben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Paketgrösse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Acknowledge</a:t>
            </a: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-Intervall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-Versuche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Maximaler Durchsatz pro Modem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Teensy</a:t>
            </a:r>
            <a:r>
              <a:rPr lang="de-CH" dirty="0"/>
              <a:t> = Arduino 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3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Problem – Anforderung – Konzept – Resultate - </a:t>
            </a:r>
            <a:r>
              <a:rPr lang="de-CH" dirty="0" err="1"/>
              <a:t>ToDo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631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590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19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aseline="0" dirty="0"/>
              <a:t>Nur 1 Adapterboard zur Verfügung bei VA1 -&gt; Bestellung von PCB bei PCB Way von Aeroscout</a:t>
            </a:r>
          </a:p>
          <a:p>
            <a:pPr marL="0" indent="0">
              <a:buNone/>
            </a:pPr>
            <a:endParaRPr lang="de-CH" baseline="0" dirty="0"/>
          </a:p>
          <a:p>
            <a:pPr marL="0" indent="0">
              <a:buNone/>
            </a:pPr>
            <a:r>
              <a:rPr lang="de-CH" baseline="0" dirty="0"/>
              <a:t>4 Schnittstellen auf Device Seite, 4 Schnittstellen auf Wireless Seite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Namesgebung</a:t>
            </a:r>
            <a:r>
              <a:rPr lang="de-CH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Device = Rohdaten, Bytes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Wireless = Pakete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Input oder RS232 Input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Power oder externe 5V Speisung</a:t>
            </a:r>
          </a:p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572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SW Konzept nach VA1, 3 Tasks im ISO/OSI Layer Prinzip</a:t>
            </a:r>
          </a:p>
          <a:p>
            <a:r>
              <a:rPr lang="de-CH" dirty="0"/>
              <a:t>Task Interkommunikation mit Queues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23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Hinzufügen von </a:t>
            </a:r>
            <a:r>
              <a:rPr lang="de-CH" dirty="0" err="1"/>
              <a:t>Logging</a:t>
            </a:r>
            <a:r>
              <a:rPr lang="de-CH" dirty="0"/>
              <a:t> / Debugging Tasks, Optimierung bestehender Tasks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725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487-10DE-4EA8-8D1D-84FCF9B20CFC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01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150-A9D6-40FB-BE6F-C5629BD853BC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152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3188-3ED0-4682-87BA-909D93137063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3902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BF4A-4526-4D96-8702-9951490F0FE7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7829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F7DD-D873-4E60-B233-D89B22E1F5D8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96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7BEA-DFAD-4CB4-89BF-40585BAD0A33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535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CB25-12FF-4140-803D-9C58BA8166B6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7490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82DB-954F-417E-91A4-7B5C41176F8E}" type="datetime1">
              <a:rPr lang="de-CH" smtClean="0"/>
              <a:t>10.04.2018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0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E7C4-7F4E-44B3-BE44-5976C495AD96}" type="datetime1">
              <a:rPr lang="de-CH" smtClean="0"/>
              <a:t>10.04.2018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29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DBB3-2E98-4120-8C76-0865BC0F6F38}" type="datetime1">
              <a:rPr lang="de-CH" smtClean="0"/>
              <a:t>10.04.2018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073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6B8A-40A6-4BBD-B731-76408BF4141C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48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5428-DF1E-4725-AAB3-628E44D8A387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95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9DAA-D1FC-4B12-B366-02E63DC40342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5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3F8E-FCD9-49D9-90CB-01839E6A306E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02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A733-F26B-429B-B0FC-16009E4F39F0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764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F6AB-384F-447E-9CF8-0093FEDDFC7C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44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BB4-303D-4672-AA3B-83AA861A7E39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5236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7576-1D67-4ED5-A4E2-E450DFB5B748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34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20F2-EC42-42D6-9E45-4461E831E47E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304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E0B9-4244-43E6-87F5-48C80A9D44AA}" type="datetime1">
              <a:rPr lang="de-CH" smtClean="0"/>
              <a:t>10.04.2018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019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B2F3-F3B0-471D-8C57-C9A2C6BBA265}" type="datetime1">
              <a:rPr lang="de-CH" smtClean="0"/>
              <a:t>10.04.2018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788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8ADB-AD29-45F0-A3FB-B22995FC611D}" type="datetime1">
              <a:rPr lang="de-CH" smtClean="0"/>
              <a:t>10.04.2018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81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B89C-ED84-4AD9-9A82-80ADD1344A4B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82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0FFF6B-D0D1-4579-AAED-6CD5F0A486F4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946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6E6-7469-49B3-9445-AB465F733898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8851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F54-C5EC-4D97-984B-2AD282216334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064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5FC5-6410-4525-9A08-F5CD1EF27B32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1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657-CBC9-4E2F-9FCD-158D0183269F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76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F182-C9A8-4D9D-A2E4-72C935D075E0}" type="datetime1">
              <a:rPr lang="de-CH" smtClean="0"/>
              <a:t>10.04.2018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1364-9E0D-4519-B9C5-83A99FBDCBB2}" type="datetime1">
              <a:rPr lang="de-CH" smtClean="0"/>
              <a:t>10.04.2018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3557-EEB0-45FF-AD20-63522B86D12D}" type="datetime1">
              <a:rPr lang="de-CH" smtClean="0"/>
              <a:t>10.04.2018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259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A0D4-5DA8-42FA-A5FE-56F3763FA9E2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207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332D-C851-4BD6-99EC-EF4AFDC1DE5D}" type="datetime1">
              <a:rPr lang="de-CH" smtClean="0"/>
              <a:t>10.04.2018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4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CC8473-FCAE-4D01-ABE4-2771877C77F3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714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3927B-B3FF-4DB7-8614-85C1CEC69D97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EA9CBA2-FE76-4CD0-B238-CED305050235}" type="datetime1">
              <a:rPr lang="de-CH" smtClean="0"/>
              <a:t>10.04.2018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5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&amp; Reliable </a:t>
            </a:r>
            <a:br>
              <a:rPr lang="en-US" dirty="0"/>
            </a:br>
            <a:r>
              <a:rPr lang="en-US" dirty="0"/>
              <a:t>Data Communication </a:t>
            </a:r>
            <a:br>
              <a:rPr lang="en-US" dirty="0"/>
            </a:br>
            <a:r>
              <a:rPr lang="en-US" dirty="0"/>
              <a:t>for Robotics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Stefanie Schmidiger</a:t>
            </a:r>
          </a:p>
        </p:txBody>
      </p:sp>
    </p:spTree>
    <p:extLst>
      <p:ext uri="{BB962C8B-B14F-4D97-AF65-F5344CB8AC3E}">
        <p14:creationId xmlns:p14="http://schemas.microsoft.com/office/powerpoint/2010/main" val="66714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8BA2B-BCA0-4DA8-A347-654AD338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70C7B9-107B-44A6-8F8E-F2AC5403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10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3E6FC-0D4E-41B1-9381-9447D351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0"/>
            <a:ext cx="969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11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ACBA22A-4C5E-4EBB-AC60-8FE0713B3F12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Voraussetzungen für Zuverlässigkeit: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System nicht 100% ausgelastet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Genug Rechenleistung für Encryption zur Verfügung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Genug Rechenleistung für 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Stabilität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-&gt; Systemanalyse / Systemoptimierung</a:t>
            </a:r>
          </a:p>
        </p:txBody>
      </p:sp>
    </p:spTree>
    <p:extLst>
      <p:ext uri="{BB962C8B-B14F-4D97-AF65-F5344CB8AC3E}">
        <p14:creationId xmlns:p14="http://schemas.microsoft.com/office/powerpoint/2010/main" val="37342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A767A-8255-496F-A5CF-44777307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7B96E-E682-4B20-91F2-58A4B32E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3F17F3-0764-4A34-905D-960D9916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4" y="395070"/>
            <a:ext cx="5897210" cy="56285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F2A90B-3459-42AE-BE1C-6F404AC1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89" y="395888"/>
            <a:ext cx="5897210" cy="56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8E3D2-8E0C-4E30-A239-F882C691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CBB035-E903-468D-B51B-99EB41DC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13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42F100-4107-49C1-8C30-ED2B3907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7" y="286603"/>
            <a:ext cx="7558726" cy="58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7A015-C153-4D5F-89B9-00F900C1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EEE974-4142-4653-97EE-4EA3CBE8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14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749D97-9263-4935-9E30-E4A3BA4C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1" y="0"/>
            <a:ext cx="5932693" cy="62653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417E2A-214F-4413-A120-AC6DE55C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3" y="0"/>
            <a:ext cx="5588000" cy="62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bei aktivem Link mit QGC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004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2BCB6-C5AD-4D0B-A8A6-73B41BEE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1715B-41A9-4C07-AF1C-B6A8C886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0AECF7-074C-4859-9CEB-104675A7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16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DCB52B-5E90-4D08-A501-860B02C1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" y="0"/>
            <a:ext cx="10704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0627C-CEF3-4446-8D0E-9F2DA9C1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5AB07-92D4-49A7-977A-D252834C9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EFFFB9-1356-4877-B54C-6181FF4F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17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8AD6BE-6F4F-4BE7-9A69-1705DB9A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58"/>
            <a:ext cx="12192000" cy="67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A5C4BF-BE69-4F0D-955E-29C39EAD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18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02902A-1307-45DC-8134-31D32FB7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" y="101600"/>
            <a:ext cx="6641666" cy="61298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506E2F-2216-4519-B02E-0B92FB66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48" y="868162"/>
            <a:ext cx="5213218" cy="45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Link Herstellung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475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4922" y="1737360"/>
            <a:ext cx="10016159" cy="4573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blabla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9221A-E5FC-4AA2-8B84-750D81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72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B548F3-EFB4-47E2-A1BF-8DFEB2E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20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3FD3EF-EADB-405C-9B68-1CF891E5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8" y="0"/>
            <a:ext cx="10861480" cy="63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9AA78C-7C9A-4C93-86EA-97EE531D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B01B6D-23FE-44B5-8391-09506F32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" y="0"/>
            <a:ext cx="7434655" cy="6315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97857DA-DD77-473F-8DF7-72D2D3EC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91" y="992644"/>
            <a:ext cx="4632909" cy="48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056B7-4760-4730-8B8C-A28E0BD6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FreeRTOS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258225-3CFA-4C1B-9CE5-D1898300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Version verwendet: V9.0.0 (Es gäbe noch V9.0.1)</a:t>
            </a:r>
          </a:p>
          <a:p>
            <a:r>
              <a:rPr lang="de-CH" dirty="0"/>
              <a:t>Aktuellste Version: V10.0.0 ? Oder 10.0.1?</a:t>
            </a:r>
          </a:p>
          <a:p>
            <a:pPr lvl="1"/>
            <a:r>
              <a:rPr lang="de-CH" dirty="0"/>
              <a:t>Einführung von </a:t>
            </a:r>
            <a:r>
              <a:rPr lang="de-CH" dirty="0" err="1"/>
              <a:t>Streambuffers</a:t>
            </a:r>
            <a:r>
              <a:rPr lang="de-CH" dirty="0"/>
              <a:t> und </a:t>
            </a:r>
            <a:r>
              <a:rPr lang="de-CH" dirty="0" err="1"/>
              <a:t>Messagebuffers</a:t>
            </a:r>
            <a:r>
              <a:rPr lang="de-CH" dirty="0"/>
              <a:t>. Hier gibt es nur ein Reader und ein Sender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marL="201168" lvl="1" indent="0">
              <a:buNone/>
            </a:pPr>
            <a:r>
              <a:rPr lang="de-CH" dirty="0"/>
              <a:t>Problem:</a:t>
            </a:r>
          </a:p>
          <a:p>
            <a:pPr marL="201168" lvl="1" indent="0">
              <a:buNone/>
            </a:pPr>
            <a:r>
              <a:rPr lang="de-CH" dirty="0"/>
              <a:t>HW Flow Control / SPI Handler / HW Buffer wird nicht genug schnell ausgelesen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A9813-34A8-409E-8634-48D0B2B5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086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23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Bitfehler: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Detection</a:t>
            </a:r>
            <a:r>
              <a:rPr lang="de-CH" dirty="0">
                <a:solidFill>
                  <a:schemeClr val="tx1"/>
                </a:solidFill>
              </a:rPr>
              <a:t> -&gt; CRC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r>
              <a:rPr lang="de-CH" dirty="0">
                <a:solidFill>
                  <a:schemeClr val="tx1"/>
                </a:solidFill>
              </a:rPr>
              <a:t> -&gt;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1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FF16F-A08F-47B3-B38F-AA9C9AF7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34FCB-4BA9-44F7-B1A5-03B54EB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24</a:t>
            </a:fld>
            <a:endParaRPr lang="de-CH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9355D4-76DC-44C9-9E84-C2F0BEE0AF2E}"/>
              </a:ext>
            </a:extLst>
          </p:cNvPr>
          <p:cNvSpPr txBox="1">
            <a:spLocks/>
          </p:cNvSpPr>
          <p:nvPr/>
        </p:nvSpPr>
        <p:spPr>
          <a:xfrm>
            <a:off x="1219200" y="1845735"/>
            <a:ext cx="9936480" cy="43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Detection</a:t>
            </a:r>
            <a:r>
              <a:rPr lang="de-CH" dirty="0">
                <a:solidFill>
                  <a:schemeClr val="tx1"/>
                </a:solidFill>
              </a:rPr>
              <a:t>: CRC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CRC 8  	=  	8-bit CRC  	= 	256 CRC Werte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CRC 16 	= 	16-bit CRC 	= 	65’536 CRC Werte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Wahrscheinlichkeit, einen Fehler nicht zu bemerken = 1/256 resp. 1/ 65’536</a:t>
            </a:r>
          </a:p>
        </p:txBody>
      </p:sp>
    </p:spTree>
    <p:extLst>
      <p:ext uri="{BB962C8B-B14F-4D97-AF65-F5344CB8AC3E}">
        <p14:creationId xmlns:p14="http://schemas.microsoft.com/office/powerpoint/2010/main" val="129718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FF16F-A08F-47B3-B38F-AA9C9AF7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34FCB-4BA9-44F7-B1A5-03B54EB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25</a:t>
            </a:fld>
            <a:endParaRPr lang="de-CH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9355D4-76DC-44C9-9E84-C2F0BEE0AF2E}"/>
              </a:ext>
            </a:extLst>
          </p:cNvPr>
          <p:cNvSpPr txBox="1">
            <a:spLocks/>
          </p:cNvSpPr>
          <p:nvPr/>
        </p:nvSpPr>
        <p:spPr>
          <a:xfrm>
            <a:off x="1219200" y="1845735"/>
            <a:ext cx="9936480" cy="43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r>
              <a:rPr lang="de-CH" dirty="0">
                <a:solidFill>
                  <a:schemeClr val="tx1"/>
                </a:solidFill>
              </a:rPr>
              <a:t>: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r>
              <a:rPr lang="de-CH" dirty="0">
                <a:solidFill>
                  <a:schemeClr val="tx1"/>
                </a:solidFill>
              </a:rPr>
              <a:t> G24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[24, 12, 8]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Rate = 12/24 = 0.5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7-bit Fehler werden erkannt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3-bit Fehler können korrigiert werden</a:t>
            </a:r>
          </a:p>
        </p:txBody>
      </p:sp>
    </p:spTree>
    <p:extLst>
      <p:ext uri="{BB962C8B-B14F-4D97-AF65-F5344CB8AC3E}">
        <p14:creationId xmlns:p14="http://schemas.microsoft.com/office/powerpoint/2010/main" val="150597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26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r>
              <a:rPr lang="de-CH" dirty="0">
                <a:solidFill>
                  <a:schemeClr val="tx1"/>
                </a:solidFill>
              </a:rPr>
              <a:t>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RSSI vom Modem auslesen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9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27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Kombination aus </a:t>
            </a: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und </a:t>
            </a: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2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28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E47C6F-9ACA-471D-B79B-936DB7D42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5815"/>
          <a:stretch/>
        </p:blipFill>
        <p:spPr>
          <a:xfrm>
            <a:off x="6096000" y="1816814"/>
            <a:ext cx="2800350" cy="445972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E3AED8-84F8-411C-A8F4-ADEAD8ECDAAC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Jedes Paket wird zuerst bestätigt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bevor das nächste versendet wird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3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D97137-15A0-44D4-94FF-EC8D40CA7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b="4510"/>
          <a:stretch/>
        </p:blipFill>
        <p:spPr>
          <a:xfrm>
            <a:off x="8888186" y="179614"/>
            <a:ext cx="3077366" cy="61542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3985C5C-8157-4B81-87CC-EC5FC0EBAB02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Dauernder Datenversand, wenn innerhalb eines 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Timeouts das </a:t>
            </a: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nicht kommt, wird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Paket nochmal versandt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6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EF82E-3B39-4AFB-9B4F-460D6D73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Funktionalität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8C7435-8650-4897-AC45-5938D2B9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8" y="2263318"/>
            <a:ext cx="11887200" cy="336312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8ADE2E-1F74-4DB7-9FDE-B961900F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483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30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08826E-36FC-4C22-B77F-2529F43D5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b="6305"/>
          <a:stretch/>
        </p:blipFill>
        <p:spPr>
          <a:xfrm>
            <a:off x="6693318" y="1778311"/>
            <a:ext cx="3343311" cy="447237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6D4901E-627A-43F9-ABF7-E624BD9EFE9D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Der Empfänger merkt, wenn eine Paketnummer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fehlt und fordert das Paket nochmal an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62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56FDC-8734-491B-929D-B15297C8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Vertraulichkeit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3595EA-8C35-4D27-99BB-C70221BF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31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D3AB85-B658-4CC8-BBD2-0CD1F5AD9BAF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Verschlüsselte Datenübertragung: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Teensy</a:t>
            </a:r>
            <a:r>
              <a:rPr lang="de-CH" dirty="0">
                <a:solidFill>
                  <a:schemeClr val="tx1"/>
                </a:solidFill>
              </a:rPr>
              <a:t> hat Hardware Encryption Support für: DES, 3DES, AES, MD5, SHA-1 und SHA-256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Schlüsselgenerierung / 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blabla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31BC4D-4985-4C0E-AFF0-E313C717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98EA06-3E20-42A3-AADA-5E212337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44"/>
            <a:ext cx="12192000" cy="19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3C6ED-908B-456F-B814-25502BBB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Modem Konfiguration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7A6CDE8-D8A6-4B50-99ED-D394347E22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4818920"/>
              </p:ext>
            </p:extLst>
          </p:nvPr>
        </p:nvGraphicFramePr>
        <p:xfrm>
          <a:off x="868363" y="541020"/>
          <a:ext cx="10115520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840">
                  <a:extLst>
                    <a:ext uri="{9D8B030D-6E8A-4147-A177-3AD203B41FA5}">
                      <a16:colId xmlns:a16="http://schemas.microsoft.com/office/drawing/2014/main" val="418962083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2358294289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417772894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ARF 868 ULR 500mW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RFD 900x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6715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Spannungslevel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RS232 Level (+-12V)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29044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Übertragung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Frequency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Hopping</a:t>
                      </a:r>
                      <a:r>
                        <a:rPr lang="de-CH" dirty="0"/>
                        <a:t> Spread </a:t>
                      </a:r>
                      <a:r>
                        <a:rPr lang="de-CH" dirty="0" err="1"/>
                        <a:t>Spectrum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62793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MAV Link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RSSI an MAV Link </a:t>
                      </a:r>
                      <a:r>
                        <a:rPr lang="de-CH" dirty="0" err="1"/>
                        <a:t>anfügbar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922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Paketmodus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Off / Max. 1024 Bytes Payload pro Paket, Subnetzwerke konfigurierbar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ACK aktivierbar -&gt; 3 </a:t>
                      </a:r>
                      <a:r>
                        <a:rPr lang="de-CH" dirty="0" err="1"/>
                        <a:t>Retry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6494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Konfigurationsmodus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7049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128 Bit AES </a:t>
                      </a:r>
                      <a:r>
                        <a:rPr lang="de-CH" dirty="0" err="1"/>
                        <a:t>data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encryption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814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Correction</a:t>
                      </a:r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Detection</a:t>
                      </a:r>
                      <a:endParaRPr lang="de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Error </a:t>
                      </a:r>
                      <a:r>
                        <a:rPr lang="de-CH" dirty="0" err="1"/>
                        <a:t>Detection</a:t>
                      </a:r>
                      <a:r>
                        <a:rPr lang="de-CH" dirty="0"/>
                        <a:t> mit 16 Bit CRC im Paketmodus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Golay</a:t>
                      </a:r>
                      <a:r>
                        <a:rPr lang="de-CH" dirty="0"/>
                        <a:t> Error </a:t>
                      </a:r>
                      <a:r>
                        <a:rPr lang="de-CH" dirty="0" err="1"/>
                        <a:t>Correction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55560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RSSI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(8 Bit, in </a:t>
                      </a:r>
                      <a:r>
                        <a:rPr lang="de-CH" dirty="0" err="1"/>
                        <a:t>dBm</a:t>
                      </a:r>
                      <a:r>
                        <a:rPr lang="de-CH" dirty="0"/>
                        <a:t>, Absolutwert)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-&gt; Wird als  </a:t>
                      </a:r>
                      <a:r>
                        <a:rPr lang="de-CH" dirty="0" err="1"/>
                        <a:t>MAVLink</a:t>
                      </a:r>
                      <a:r>
                        <a:rPr lang="de-CH" dirty="0"/>
                        <a:t> angehängt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5448"/>
                  </a:ext>
                </a:extLst>
              </a:tr>
            </a:tbl>
          </a:graphicData>
        </a:graphic>
      </p:graphicFrame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8810C7-E28B-43CC-94EA-F7565A3C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39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88D20-9EAB-4E79-AAC3-7F6D5698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Nächste Schritte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FCF044-2431-4F45-8F13-1228B580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34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AF550D2-A481-4760-BD25-3D2DE6F7897D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blabla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05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D3D3-60B6-4FA8-A760-15B79B03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9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FF673-D5E5-4B6E-9977-D24C864F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7D5711-944F-479D-87C0-383440C1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4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E70D032-E7EC-4A20-B748-2F5EC7BA5564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Zuverlässigkeit: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10% - 20% Datenverlust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Interferenz -&gt; Fehlerhafte Daten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Verschiedene Modems/Kanäle mit verschiedenen Übertragungscharakteristiken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Vertraulichkeit: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Kommunikation nicht </a:t>
            </a:r>
            <a:r>
              <a:rPr lang="de-CH" dirty="0" err="1">
                <a:solidFill>
                  <a:schemeClr val="tx1"/>
                </a:solidFill>
              </a:rPr>
              <a:t>abhörbar</a:t>
            </a:r>
            <a:r>
              <a:rPr lang="de-CH" dirty="0">
                <a:solidFill>
                  <a:schemeClr val="tx1"/>
                </a:solidFill>
              </a:rPr>
              <a:t> / manipulierbar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Datenzertifizierung: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Keine Manipulation der geloggten Flugdaten</a:t>
            </a:r>
          </a:p>
        </p:txBody>
      </p:sp>
    </p:spTree>
    <p:extLst>
      <p:ext uri="{BB962C8B-B14F-4D97-AF65-F5344CB8AC3E}">
        <p14:creationId xmlns:p14="http://schemas.microsoft.com/office/powerpoint/2010/main" val="17426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C27E9-8789-46D9-859D-CC580CB2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 / Anforderungen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F08C1-FDD8-4770-92E8-C06DBC5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5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66B54AE-2BA6-4770-8863-0703EFBB4CA3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Offene Punkte der Vertiefungsarbeit 1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Zuverlässige Datenübertragung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Bitfehler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Datenverlust / Verbindungsausfall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Vertraulichkeit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Verschlüsselte 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Schlüsselgenerierung/Schlüsselverteilung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Datenzertifizierung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 von geloggten Daten</a:t>
            </a:r>
          </a:p>
        </p:txBody>
      </p:sp>
    </p:spTree>
    <p:extLst>
      <p:ext uri="{BB962C8B-B14F-4D97-AF65-F5344CB8AC3E}">
        <p14:creationId xmlns:p14="http://schemas.microsoft.com/office/powerpoint/2010/main" val="365413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84AA4-596B-43C0-941B-C9B9B9B8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31F79-5FC8-4D33-84C3-CD4FC0DE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6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F97DE1-DA95-4C12-8EBC-F5D6E95CEAF8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Offene Punkte der Vertiefungsarbeit 1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Adapter Board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Logging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Debug</a:t>
            </a:r>
            <a:r>
              <a:rPr lang="de-CH" dirty="0">
                <a:solidFill>
                  <a:schemeClr val="tx1"/>
                </a:solidFill>
              </a:rPr>
              <a:t> Output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Stabilität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Systemanalyse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Zuverlässige Datenübertragung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Bitfehler -&gt;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r>
              <a:rPr lang="de-CH" dirty="0">
                <a:solidFill>
                  <a:schemeClr val="tx1"/>
                </a:solidFill>
              </a:rPr>
              <a:t> -&gt; RSSI auslesen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Datenverlust / Verbindungsausfall -&gt; </a:t>
            </a: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Vertraulichkeit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Verschlüsselte Übertragung -&gt; Modem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Schlüsselgenerierung/Schlüsselverteilung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Datenzertifizierung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 von geloggten Daten</a:t>
            </a:r>
          </a:p>
        </p:txBody>
      </p:sp>
    </p:spTree>
    <p:extLst>
      <p:ext uri="{BB962C8B-B14F-4D97-AF65-F5344CB8AC3E}">
        <p14:creationId xmlns:p14="http://schemas.microsoft.com/office/powerpoint/2010/main" val="350730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7</a:t>
            </a:fld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926C476-FA5B-4A17-8FBB-BCF1DB8A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C15F96-24E2-445A-BA4D-CC9D46F79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339" r="8889" b="17079"/>
          <a:stretch/>
        </p:blipFill>
        <p:spPr>
          <a:xfrm rot="5400000">
            <a:off x="2761207" y="3066715"/>
            <a:ext cx="4264151" cy="1822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114A1D-5144-4F01-B66E-9150577EA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526" y="3084385"/>
            <a:ext cx="4264151" cy="17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8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CE6E3F7-786F-43EA-B4B5-777E3F0EC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14" y="1933450"/>
            <a:ext cx="6116217" cy="42641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BB79E2-9511-4D7D-A0AD-59839BBA5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97432" y="3484567"/>
            <a:ext cx="4264151" cy="1161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EF7EDA-5F6F-4097-87B7-072677DBFB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339" r="8889" b="17079"/>
          <a:stretch/>
        </p:blipFill>
        <p:spPr>
          <a:xfrm rot="5400000">
            <a:off x="6609307" y="3154315"/>
            <a:ext cx="4264151" cy="18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00A3829-D2AB-41CC-93F6-00E90BAD898B}"/>
              </a:ext>
            </a:extLst>
          </p:cNvPr>
          <p:cNvSpPr/>
          <p:nvPr/>
        </p:nvSpPr>
        <p:spPr>
          <a:xfrm>
            <a:off x="5752848" y="1526019"/>
            <a:ext cx="5807348" cy="38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E49072-E4BB-4615-843B-DDFAF996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C0B701-B4EB-440D-AD1F-B1938E10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5" y="0"/>
            <a:ext cx="6660688" cy="622241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96DCA1-1B80-4DE5-9694-482F7801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112718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1144</Words>
  <Application>Microsoft Office PowerPoint</Application>
  <PresentationFormat>Breitbild</PresentationFormat>
  <Paragraphs>239</Paragraphs>
  <Slides>35</Slides>
  <Notes>24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Secure &amp; Reliable  Data Communication  for Robotics</vt:lpstr>
      <vt:lpstr>Inhalt</vt:lpstr>
      <vt:lpstr>Funktionalität</vt:lpstr>
      <vt:lpstr>Probleme</vt:lpstr>
      <vt:lpstr>Aufgabenstellung / Anforderungen</vt:lpstr>
      <vt:lpstr>Vorgehen</vt:lpstr>
      <vt:lpstr>Hardware</vt:lpstr>
      <vt:lpstr>Offene Punkte der VA1 </vt:lpstr>
      <vt:lpstr>Offene Punkte der VA1 </vt:lpstr>
      <vt:lpstr>Offene Punkte der VA1 </vt:lpstr>
      <vt:lpstr>Zuverlässige Datenübertragung</vt:lpstr>
      <vt:lpstr>PowerPoint-Präsentation</vt:lpstr>
      <vt:lpstr>PowerPoint-Präsentation</vt:lpstr>
      <vt:lpstr>PowerPoint-Präsentation</vt:lpstr>
      <vt:lpstr>Systemanalyse bei aktivem Link mit QGC</vt:lpstr>
      <vt:lpstr>PowerPoint-Präsentation</vt:lpstr>
      <vt:lpstr>PowerPoint-Präsentation</vt:lpstr>
      <vt:lpstr>PowerPoint-Präsentation</vt:lpstr>
      <vt:lpstr>Systemanalyse Link Herstellung</vt:lpstr>
      <vt:lpstr>PowerPoint-Präsentation</vt:lpstr>
      <vt:lpstr>PowerPoint-Präsentation</vt:lpstr>
      <vt:lpstr>FreeRTOS 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Vertraulichkeit</vt:lpstr>
      <vt:lpstr>PowerPoint-Präsentation</vt:lpstr>
      <vt:lpstr>Modem Konfiguration</vt:lpstr>
      <vt:lpstr>Nächste Schritte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Sensoranbindung mit IO-Link</dc:title>
  <dc:creator>Schmidiger Stefanie TA.E.1301</dc:creator>
  <cp:lastModifiedBy>Stefanie</cp:lastModifiedBy>
  <cp:revision>267</cp:revision>
  <dcterms:created xsi:type="dcterms:W3CDTF">2016-04-20T12:09:01Z</dcterms:created>
  <dcterms:modified xsi:type="dcterms:W3CDTF">2018-04-10T14:52:13Z</dcterms:modified>
</cp:coreProperties>
</file>